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554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34BB8F0F-3C14-4626-8E1F-8F9F36EBD39C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453BC5A3-ABE6-4389-95F7-2CFD573FBDB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5ECCA95-870B-48D8-8AB1-D7D521118E55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endParaRPr lang="it-IT" alt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66314B6-08C9-4253-BBE3-292141C27EF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endParaRPr lang="it-IT" altLang="de-DE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9ED6BDB-D9D0-428E-BE38-D7CBDA47D1B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endParaRPr lang="it-IT" altLang="de-DE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0E4F0A45-9041-4E35-9452-34092F45EE4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A8D1EDD9-1190-4E73-849E-A54E1EC7FB8F}" type="slidenum">
              <a:rPr lang="it-IT" altLang="de-DE"/>
              <a:pPr/>
              <a:t>‹Nr.›</a:t>
            </a:fld>
            <a:endParaRPr lang="it-I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C248611-295D-42DC-86AD-F97BCA7C1CC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91ADFA-0759-4D46-9657-904CC468C660}" type="slidenum">
              <a:rPr lang="it-IT" altLang="de-DE"/>
              <a:pPr/>
              <a:t>1</a:t>
            </a:fld>
            <a:endParaRPr lang="it-IT" altLang="de-DE"/>
          </a:p>
        </p:txBody>
      </p:sp>
      <p:sp>
        <p:nvSpPr>
          <p:cNvPr id="11265" name="Rectangle 1">
            <a:extLst>
              <a:ext uri="{FF2B5EF4-FFF2-40B4-BE49-F238E27FC236}">
                <a16:creationId xmlns:a16="http://schemas.microsoft.com/office/drawing/2014/main" id="{6F4478A5-D02F-48AC-BC55-9CE2E97A24A2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190E13C7-A8E8-46BF-B289-D7A4EC33AA0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DD4309EE-9D32-4AE4-86CE-18581E3ECC3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96D429-72BA-41CD-B910-4C9FBB37C1D3}" type="slidenum">
              <a:rPr lang="it-IT" altLang="de-DE"/>
              <a:pPr/>
              <a:t>2</a:t>
            </a:fld>
            <a:endParaRPr lang="it-IT" altLang="de-DE"/>
          </a:p>
        </p:txBody>
      </p:sp>
      <p:sp>
        <p:nvSpPr>
          <p:cNvPr id="12289" name="Rectangle 1">
            <a:extLst>
              <a:ext uri="{FF2B5EF4-FFF2-40B4-BE49-F238E27FC236}">
                <a16:creationId xmlns:a16="http://schemas.microsoft.com/office/drawing/2014/main" id="{CF16319C-DE52-450D-84BE-C13FEE9965A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06020470-48D5-49CB-8185-8C210F715BA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it-IT" altLang="de-DE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F0375954-5FF5-404A-9ACC-52FDE3E1A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fld id="{38B3C77C-DAB1-4270-860F-0891D7CADC26}" type="slidenum">
              <a:rPr lang="it-IT" altLang="de-DE">
                <a:latin typeface="+mn-lt" charset="0"/>
                <a:cs typeface="+mn-ea" charset="0"/>
              </a:rPr>
              <a:pPr hangingPunct="1">
                <a:lnSpc>
                  <a:spcPct val="100000"/>
                </a:lnSpc>
              </a:pPr>
              <a:t>2</a:t>
            </a:fld>
            <a:endParaRPr lang="it-IT" altLang="de-DE">
              <a:latin typeface="+mn-lt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B6378F-F2B9-4689-A768-4261378FE89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CEC7CE-16CD-4604-8B38-783DEE512858}" type="slidenum">
              <a:rPr lang="it-IT" altLang="de-DE"/>
              <a:pPr/>
              <a:t>3</a:t>
            </a:fld>
            <a:endParaRPr lang="it-IT" altLang="de-DE"/>
          </a:p>
        </p:txBody>
      </p:sp>
      <p:sp>
        <p:nvSpPr>
          <p:cNvPr id="13313" name="Rectangle 1">
            <a:extLst>
              <a:ext uri="{FF2B5EF4-FFF2-40B4-BE49-F238E27FC236}">
                <a16:creationId xmlns:a16="http://schemas.microsoft.com/office/drawing/2014/main" id="{465C00E7-7E97-4CBF-BEAC-0CE59D94CFA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7231A857-B679-42CD-930D-C56DE735734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C1588E-EF3E-4E08-A9EA-64A733F01C8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BB6B02-04E3-41F5-9C81-AD66938BC6BA}" type="slidenum">
              <a:rPr lang="it-IT" altLang="de-DE"/>
              <a:pPr/>
              <a:t>4</a:t>
            </a:fld>
            <a:endParaRPr lang="it-IT" altLang="de-DE"/>
          </a:p>
        </p:txBody>
      </p:sp>
      <p:sp>
        <p:nvSpPr>
          <p:cNvPr id="14337" name="Rectangle 1">
            <a:extLst>
              <a:ext uri="{FF2B5EF4-FFF2-40B4-BE49-F238E27FC236}">
                <a16:creationId xmlns:a16="http://schemas.microsoft.com/office/drawing/2014/main" id="{0FD77663-68AE-4D39-8280-8F75CAA5A36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55B8E654-A0E7-43CD-8688-208E2211DBC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EE73D9-0CC7-487B-A350-D2EEE190987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BFD984-6326-4C41-8FF4-7E87F553BB03}" type="slidenum">
              <a:rPr lang="it-IT" altLang="de-DE"/>
              <a:pPr/>
              <a:t>5</a:t>
            </a:fld>
            <a:endParaRPr lang="it-IT" altLang="de-DE"/>
          </a:p>
        </p:txBody>
      </p:sp>
      <p:sp>
        <p:nvSpPr>
          <p:cNvPr id="15361" name="Rectangle 1">
            <a:extLst>
              <a:ext uri="{FF2B5EF4-FFF2-40B4-BE49-F238E27FC236}">
                <a16:creationId xmlns:a16="http://schemas.microsoft.com/office/drawing/2014/main" id="{7B80833F-1C43-4D99-AC04-969B876E774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828EC394-94C2-45E3-A62D-6035A98E58A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C62C69-E97C-4490-B1A4-036C41AB622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33A66E-CDC6-42DA-806D-BCCFF04C9DB1}" type="slidenum">
              <a:rPr lang="it-IT" altLang="de-DE"/>
              <a:pPr/>
              <a:t>6</a:t>
            </a:fld>
            <a:endParaRPr lang="it-IT" altLang="de-DE"/>
          </a:p>
        </p:txBody>
      </p:sp>
      <p:sp>
        <p:nvSpPr>
          <p:cNvPr id="16385" name="Rectangle 1">
            <a:extLst>
              <a:ext uri="{FF2B5EF4-FFF2-40B4-BE49-F238E27FC236}">
                <a16:creationId xmlns:a16="http://schemas.microsoft.com/office/drawing/2014/main" id="{B5A6B0A4-A7B7-432F-82B6-9AE011C39C2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61EAD7A9-5B78-4E13-971D-18B3E8B5032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B32156-2B88-40A7-BFC0-5D9CAF2616C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FB351C-608E-4814-B18A-1B07DD94B502}" type="slidenum">
              <a:rPr lang="it-IT" altLang="de-DE"/>
              <a:pPr/>
              <a:t>7</a:t>
            </a:fld>
            <a:endParaRPr lang="it-IT" altLang="de-DE"/>
          </a:p>
        </p:txBody>
      </p:sp>
      <p:sp>
        <p:nvSpPr>
          <p:cNvPr id="17409" name="Rectangle 1">
            <a:extLst>
              <a:ext uri="{FF2B5EF4-FFF2-40B4-BE49-F238E27FC236}">
                <a16:creationId xmlns:a16="http://schemas.microsoft.com/office/drawing/2014/main" id="{4A0723A4-E33A-4C3E-BA3A-1D2E4859B8A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C4EF1D9B-04BF-4277-A4AE-0599EE1E44F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E5028-0059-441A-B186-3086ECEB2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D3F19D0-B51F-48BC-B409-C2E2844AE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89EF99-F518-41F1-A1A3-0B3C4F6D1DA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3EA9D8D-8A39-490E-A001-62BEDC4DBBE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882069B-F5CB-4010-900A-8D69926772A5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96791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998FD3-E437-4408-84CB-36F7535BB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5411EFA-9297-4CF3-9AB3-D72A4DA8A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977DD2-0837-499F-90DB-065F3E0CDC0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4E1F847-0FAF-4B31-B85D-E801BC0CC02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C7BBFCB-BB75-4D97-BDBC-1C6DD3E5A87D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2359795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19EAB52-A2A5-47BB-9474-CB1330EC02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3F12579-F5C8-4E81-B943-18CC92B4F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F9F4F0-09AF-44EA-A7F8-698F3726CBC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BF3415E-EE08-4697-9F5D-2560E10F66E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B0F038-FF2E-4376-9074-8EAD8F2E7401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2440773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C591EC-8A95-4693-A628-12EA265DA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35E19FF-95A5-4CCD-A54F-C65A5D97D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E5657D-0A1B-472F-96F5-7621FCCCD16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F35285-50E3-4513-A618-4DD120D6DFC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5112F1F-0931-404F-866A-3487B161DF95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3566023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23C80-B102-4B54-88D7-E672B0146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45AA5A-D55D-4D52-BF27-02B06900A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350F84-472E-4BE0-9A3F-43B670340EC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CDEDBA-7108-40D8-9A15-C84C814F07F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10BEA43-094F-4A28-B487-9C78BEF4121A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316543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981B19-D9DB-47EF-B1EF-1B7AA9F4D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B32A02-893A-4981-9E05-8F1897EAC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2BE329-7570-440C-BB4B-5840C734EDB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AA9AE1F-DCA7-4D96-AC92-AE40AE91DF5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439C4C-BA94-4478-8FCC-DCF3D62041DE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29081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3BD2D9-1092-410B-8A0D-AD10B84CA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EC9ED9-3EF4-4871-9E68-C7D0B4C72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2D118F1-F216-4E8B-B2F3-73ECF2754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A00FD4-E6DD-4AD8-9657-5FD932775EC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6DC25B-CDD1-4ADD-B60E-1B037086584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DC85D2D-2B8B-4449-9996-970A27A1AC53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3393997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E88001-E027-466B-8193-425F95565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B1E1C7-434C-443C-A29B-913D25418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80F7752-B0E9-455F-9740-38EE837B7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451501C-184D-44E7-AB82-6DB85BF2E8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5E516DA-DDA6-404B-A8E9-DF50BF7016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5ABBF45-A639-480C-B391-2CA31FB289B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3ACE814-9D0E-4A92-B088-82C09D0A135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1C52C58-73C8-4C6D-9195-E47AF872FE3C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2773878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04C2FB-4751-483B-AB3E-4F00EDF38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3ABB3F9-51EB-4BB3-81A9-5A038B3031A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15E4E6-A14B-4A1F-84D8-CB6EC09EF99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9331954-2ED7-4755-9163-097A7417BDD3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3566394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5A397E1-2E82-43D0-9045-4FADD39557E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B2D879B-2E85-4804-BE22-1646113C189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E08C46-6B3F-4D3F-A8F7-606B9F9A8EEE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796900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0AFAFD-2B86-4C1B-9389-94BBE12C8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DEF71A-D847-4016-9271-5EBF698B3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4BC8D86-A7AA-4C0F-A3B6-B52EB27FA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53D194-6DEF-4B6D-B28A-827028806B1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1095A6-070F-4AD8-997E-33FAAAFB417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FA6392B-4FEE-4507-BA24-C87C10CED2CA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257736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F3E539-22B9-46D9-884B-6F8678D69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2B918F-253A-4CE4-A508-CCEBF5260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D01678-41BF-4DD0-B7A9-6AB6837623D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4ED386-6D65-4816-B24A-3A425FFBACF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5BAE00C-A4DD-49B6-8DE9-7D2C6000209B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3039040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FE7342-F9F5-4540-96C2-424B725B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152041D-D670-4549-9BAB-FDD650CCC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B0767FA-CE13-4602-910D-12311EA5F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9A988B-875A-4EEB-909A-1EDFAD93AE2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58E873-8B4B-4D46-8296-7EC00974F2D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6149AB6-772B-44AC-A6F0-3D0DB65D8356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3587134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580F1D-EFD2-438C-A71C-38147E11F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D668BD4-C8CC-4407-88E9-3C7DBC2CA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1B67EC-E8EC-4AE9-BBE1-6DDF845D387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F12B0B3-920A-4A3C-811F-2849578F3F7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9A6825-DF5A-4E8A-AB60-0BCB7D794132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847872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196B675-2B18-4E5F-85E6-4262D0CAF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BD95C55-4AD5-4536-B039-CCE231840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58B4F8-21EF-4DDC-AAE5-AD67387964F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7442BBD-7E03-4C15-A732-21F60C5A7B2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D888EEF-E87A-407F-86F3-E0CC7F118295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78307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BB11-017F-43B7-8D20-73E1CEF7A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4561012-1F3D-4352-973A-7EF31EE6D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54A5BF-E1AA-4F39-ABF9-322355C76D7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79873C-AC3F-46C2-955F-132EB11F3E9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041A40-C97A-403C-B24F-A65641629A2F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658830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A2FA30-D635-47B1-91A3-12E450E59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AB9B77-C3C2-445B-9DD9-CB37431111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545F55-A17C-4B00-84D3-851D3ACD6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D324712-6296-4E1B-BBC6-598B17F97F7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881879-0994-4EDF-BC4D-55E6E11573F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C448144-C8B9-4DD9-BE2E-BF531AA7E94D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55067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BC683B-EFCC-4DD6-8B39-E250863E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BDFA1E-3C80-4688-86EF-C228AC673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E9BCD1E-1833-4870-AB76-6C0550745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2654E2E-424D-441A-9425-8F9D3CF576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7AFC03-D020-4FF9-B356-68780BB1EE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4088601-0956-4459-8533-431879A9799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DBC7B84-14B0-4AF8-A856-2C4DC574A9E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6E18C66-9AE2-40C6-B3E1-413C639AA1D3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84846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30D37A-5950-44A4-9A04-DBE9805B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255502B-52B8-45BB-BF24-410EB491D69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3F943B7-6254-49B6-80BE-81C60A55654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9EAED38-7685-4741-80E9-FC495824300A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2283229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D17C878-DF1E-4FEF-90D4-0BE979E0CE8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65AB68A-326C-4A9F-A890-3343E4C55CB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8F00F03-8BD1-4076-968A-F4A69FD51A7F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26147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0364D9-9ECC-4394-93AC-140524ED0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0C367A-F804-44E5-A1AC-5FEDB28B2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2F1C0C4-FD6E-460E-A607-06F125D2B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9BFEDE6-D1E8-440E-A0F5-6F98B25768B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F3C8A2-C0B0-4721-B13B-3461E9456D9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E60C3C9-4901-4C76-96C3-30E85C4EADF4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41841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F3262A-BB95-4C9C-9AE4-04073DE94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04234DA-BC24-4E3E-8762-76512C337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B4171E6-CCB1-4D31-8BB0-87A8AA95F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EF2A74F-9C1E-4A54-BC55-D3FB960916D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AC4735-D2D7-4ABC-958F-725FFFD019F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CF8FC09-382A-418D-9CD1-AA58B7A32F39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328478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4109048B-CA9F-4C02-AC07-6D74133940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Fate clic per modificare il formato del testo del titoloTitelmasterformat durch Klicken bearbeiten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C4F1D429-4024-4009-BB1C-92C576C7A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Fate clic per modificare il formato del testo della struttura</a:t>
            </a:r>
          </a:p>
          <a:p>
            <a:pPr lvl="1"/>
            <a:r>
              <a:rPr lang="en-GB" altLang="de-DE"/>
              <a:t>Secondo livello struttura</a:t>
            </a:r>
          </a:p>
          <a:p>
            <a:pPr lvl="2"/>
            <a:r>
              <a:rPr lang="en-GB" altLang="de-DE"/>
              <a:t>Terzo livello struttura</a:t>
            </a:r>
          </a:p>
          <a:p>
            <a:pPr lvl="3"/>
            <a:r>
              <a:rPr lang="en-GB" altLang="de-DE"/>
              <a:t>Quarto livello struttura</a:t>
            </a:r>
          </a:p>
          <a:p>
            <a:pPr lvl="4"/>
            <a:r>
              <a:rPr lang="en-GB" altLang="de-DE"/>
              <a:t>Quinto livello struttura</a:t>
            </a:r>
          </a:p>
          <a:p>
            <a:pPr lvl="4"/>
            <a:r>
              <a:rPr lang="en-GB" altLang="de-DE"/>
              <a:t>Sesto livello struttura</a:t>
            </a:r>
          </a:p>
          <a:p>
            <a:pPr lvl="4"/>
            <a:r>
              <a:rPr lang="en-GB" altLang="de-DE"/>
              <a:t>Settimo livello struttura</a:t>
            </a:r>
          </a:p>
          <a:p>
            <a:pPr lvl="4"/>
            <a:r>
              <a:rPr lang="en-GB" altLang="de-DE"/>
              <a:t>Ottavo livello struttura</a:t>
            </a:r>
          </a:p>
          <a:p>
            <a:pPr lvl="0"/>
            <a:r>
              <a:rPr lang="en-GB" altLang="de-DE"/>
              <a:t>Nono livello strutturaTextmasterformat bearbeiten</a:t>
            </a:r>
          </a:p>
          <a:p>
            <a:pPr lvl="1"/>
            <a:r>
              <a:rPr lang="en-GB" altLang="de-DE"/>
              <a:t>Zweite Ebene</a:t>
            </a:r>
          </a:p>
          <a:p>
            <a:pPr lvl="2"/>
            <a:r>
              <a:rPr lang="en-GB" altLang="de-DE"/>
              <a:t>Dritte Ebene</a:t>
            </a:r>
          </a:p>
          <a:p>
            <a:pPr lvl="3"/>
            <a:r>
              <a:rPr lang="en-GB" altLang="de-DE"/>
              <a:t>Vierte Ebene</a:t>
            </a:r>
          </a:p>
          <a:p>
            <a:pPr lvl="4"/>
            <a:r>
              <a:rPr lang="en-GB" altLang="de-DE"/>
              <a:t>Fünfte Ebene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71263A-667D-4BA7-9DF5-E3B1A1EA824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2030622B-3306-406F-BFC7-D92A8A449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09ACF19-FDFB-4AAA-B082-866D05C60DE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B487F89D-D9D2-4D05-B737-471A84F85B5D}" type="slidenum">
              <a:rPr lang="it-IT" altLang="de-DE"/>
              <a:pPr/>
              <a:t>‹Nr.›</a:t>
            </a:fld>
            <a:endParaRPr lang="it-I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A20DD029-9BC0-4BAF-94F7-E74CE468824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2050" name="Text Box 2">
            <a:extLst>
              <a:ext uri="{FF2B5EF4-FFF2-40B4-BE49-F238E27FC236}">
                <a16:creationId xmlns:a16="http://schemas.microsoft.com/office/drawing/2014/main" id="{A9476407-D1DE-4FDF-9389-27376F9F8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58F1A3E-630D-4B6F-8F4C-38A9105E5E9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738DD1D2-486A-4B20-8071-B8F586513CDA}" type="slidenum">
              <a:rPr lang="it-IT" altLang="de-DE"/>
              <a:pPr/>
              <a:t>‹Nr.›</a:t>
            </a:fld>
            <a:endParaRPr lang="it-IT" alt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C39A0B2-4E09-4B4E-8302-08185C9389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Fate clic per modificare il formato del testo del titolo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D7F1B429-6A0B-439E-BFDC-5AB3225F8D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Fate clic per modificare il formato del testo della struttura</a:t>
            </a:r>
          </a:p>
          <a:p>
            <a:pPr lvl="1"/>
            <a:r>
              <a:rPr lang="en-GB" altLang="de-DE"/>
              <a:t>Secondo livello struttura</a:t>
            </a:r>
          </a:p>
          <a:p>
            <a:pPr lvl="2"/>
            <a:r>
              <a:rPr lang="en-GB" altLang="de-DE"/>
              <a:t>Terzo livello struttura</a:t>
            </a:r>
          </a:p>
          <a:p>
            <a:pPr lvl="3"/>
            <a:r>
              <a:rPr lang="en-GB" altLang="de-DE"/>
              <a:t>Quarto livello struttura</a:t>
            </a:r>
          </a:p>
          <a:p>
            <a:pPr lvl="4"/>
            <a:r>
              <a:rPr lang="en-GB" altLang="de-DE"/>
              <a:t>Quinto livello struttura</a:t>
            </a:r>
          </a:p>
          <a:p>
            <a:pPr lvl="4"/>
            <a:r>
              <a:rPr lang="en-GB" altLang="de-DE"/>
              <a:t>Sesto livello struttura</a:t>
            </a:r>
          </a:p>
          <a:p>
            <a:pPr lvl="4"/>
            <a:r>
              <a:rPr lang="en-GB" altLang="de-DE"/>
              <a:t>Settimo livello struttura</a:t>
            </a:r>
          </a:p>
          <a:p>
            <a:pPr lvl="4"/>
            <a:r>
              <a:rPr lang="en-GB" altLang="de-DE"/>
              <a:t>Ottavo livello struttura</a:t>
            </a:r>
          </a:p>
          <a:p>
            <a:pPr lvl="4"/>
            <a:r>
              <a:rPr lang="en-GB" altLang="de-DE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7397C4B6-3A81-4039-9299-D53605B0C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72FABFEF-BD10-44B4-85B9-3575E1DE0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975" y="271463"/>
            <a:ext cx="72009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r>
              <a:rPr lang="en-US" altLang="de-DE" sz="3200">
                <a:latin typeface="Calibri" panose="020F0502020204030204" pitchFamily="34" charset="0"/>
              </a:rPr>
              <a:t>1.1 Mulino (Gioco da Tavolo)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68D9EE7-2CE6-4434-AE6C-11863089B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88913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995181FB-F49C-4C06-A9B1-943B72D53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484313"/>
            <a:ext cx="7559675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it-IT" altLang="de-DE" sz="2400">
                <a:latin typeface="Calibri" panose="020F0502020204030204" pitchFamily="34" charset="0"/>
              </a:rPr>
              <a:t>Obiettivi:</a:t>
            </a:r>
          </a:p>
          <a:p>
            <a:pPr hangingPunct="1">
              <a:lnSpc>
                <a:spcPct val="100000"/>
              </a:lnSpc>
            </a:pPr>
            <a:r>
              <a:rPr lang="it-IT" altLang="de-DE" sz="2400">
                <a:latin typeface="Calibri" panose="020F0502020204030204" pitchFamily="34" charset="0"/>
              </a:rPr>
              <a:t>Ai partecipanti dovrebbe essere insegnato a contare in modo affidabile fino a 9.</a:t>
            </a:r>
          </a:p>
          <a:p>
            <a:pPr hangingPunct="1">
              <a:lnSpc>
                <a:spcPct val="100000"/>
              </a:lnSpc>
            </a:pPr>
            <a:r>
              <a:rPr lang="it-IT" altLang="de-DE" sz="2400">
                <a:latin typeface="Calibri" panose="020F0502020204030204" pitchFamily="34" charset="0"/>
              </a:rPr>
              <a:t>Capiscono che anche se gli oggetti vengono spostati il numero rimane lo stesso.</a:t>
            </a:r>
          </a:p>
          <a:p>
            <a:pPr hangingPunct="1">
              <a:lnSpc>
                <a:spcPct val="100000"/>
              </a:lnSpc>
            </a:pPr>
            <a:r>
              <a:rPr lang="it-IT" altLang="de-DE" sz="2400">
                <a:latin typeface="Calibri" panose="020F0502020204030204" pitchFamily="34" charset="0"/>
              </a:rPr>
              <a:t>Sanno  contare e tornare indietro da qualsiasi numero entro il 9.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AB3DB8D2-A2CC-4BD7-8ED8-976B99C37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052513"/>
            <a:ext cx="8891587" cy="521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it-IT" altLang="de-DE" sz="2400" b="1">
                <a:latin typeface="Calibri" panose="020F0502020204030204" pitchFamily="34" charset="0"/>
              </a:rPr>
              <a:t>Commenti sul corso:</a:t>
            </a:r>
          </a:p>
          <a:p>
            <a:pPr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it-IT" altLang="de-DE" sz="2400">
                <a:latin typeface="Calibri" panose="020F0502020204030204" pitchFamily="34" charset="0"/>
              </a:rPr>
              <a:t>Lezione 45 Minuti, una tavola da gioco  per ogni 3 giocatori.</a:t>
            </a:r>
          </a:p>
          <a:p>
            <a:pPr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it-IT" altLang="de-DE" sz="2400">
                <a:latin typeface="Calibri" panose="020F0502020204030204" pitchFamily="34" charset="0"/>
              </a:rPr>
              <a:t>Spiegare il gioco "Il Mulino".</a:t>
            </a:r>
          </a:p>
          <a:p>
            <a:pPr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it-IT" altLang="de-DE" sz="2400">
                <a:latin typeface="Calibri" panose="020F0502020204030204" pitchFamily="34" charset="0"/>
              </a:rPr>
              <a:t>Creare gruppi di tre partecipanti: uno osserva e aiuta, altri due prendono parte al gioco. </a:t>
            </a:r>
          </a:p>
          <a:p>
            <a:pPr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it-IT" altLang="de-DE" sz="2400">
                <a:latin typeface="Calibri" panose="020F0502020204030204" pitchFamily="34" charset="0"/>
              </a:rPr>
              <a:t>I partecipanti giocano più volte al  "Mulino". Devono sempre iniziare con 9 pedine. I giocatori si divertono e se vincono acquisiscono maggior sicurezza.</a:t>
            </a:r>
          </a:p>
          <a:p>
            <a:pPr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it-IT" altLang="de-DE" sz="2400">
                <a:latin typeface="Calibri" panose="020F0502020204030204" pitchFamily="34" charset="0"/>
              </a:rPr>
              <a:t>I partecipanti imparano a contare fino a 9. </a:t>
            </a:r>
          </a:p>
          <a:p>
            <a:pPr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it-IT" altLang="de-DE" sz="2400">
                <a:latin typeface="Calibri" panose="020F0502020204030204" pitchFamily="34" charset="0"/>
              </a:rPr>
              <a:t>Sul foglio di lavoro indicano le pedine con i numeri.</a:t>
            </a:r>
          </a:p>
          <a:p>
            <a:pPr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it-IT" altLang="de-DE" sz="2400">
                <a:latin typeface="Calibri" panose="020F0502020204030204" pitchFamily="34" charset="0"/>
              </a:rPr>
              <a:t>Imparano che l'ultimo numero durante il conteggio è il numero che rappresenta la quantità delle pedine..</a:t>
            </a:r>
          </a:p>
          <a:p>
            <a:pPr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it-IT" altLang="de-DE" sz="2400">
                <a:latin typeface="Calibri" panose="020F0502020204030204" pitchFamily="34" charset="0"/>
              </a:rPr>
              <a:t>I partecipanti apprendono che 9 pedine sono 3 mulini, quindi ogni mulino consiste di 3 pedine.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51CEE64F-8E5B-4805-8C1B-C11567B64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5" y="271463"/>
            <a:ext cx="72009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it-IT" altLang="de-DE" sz="3200">
                <a:latin typeface="Calibri" panose="020F0502020204030204" pitchFamily="34" charset="0"/>
              </a:rPr>
              <a:t>1.1 Mulino (Gioco da Tavolo)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ECB9133B-17C8-4F79-B4C2-4EEB7FEB7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88913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D1890C80-9910-44E4-A89D-8CCBF4D5D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1441450"/>
            <a:ext cx="8640762" cy="374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it-IT" altLang="de-DE" sz="2400">
                <a:latin typeface="Calibri" panose="020F0502020204030204" pitchFamily="34" charset="0"/>
              </a:rPr>
              <a:t>Suggerimenti</a:t>
            </a:r>
          </a:p>
          <a:p>
            <a:pPr hangingPunct="1">
              <a:lnSpc>
                <a:spcPct val="100000"/>
              </a:lnSpc>
            </a:pPr>
            <a:endParaRPr lang="it-IT" altLang="de-DE" sz="2400" b="1">
              <a:latin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</a:pPr>
            <a:r>
              <a:rPr lang="it-IT" altLang="de-DE" sz="2400">
                <a:latin typeface="Calibri" panose="020F0502020204030204" pitchFamily="34" charset="0"/>
              </a:rPr>
              <a:t>Se i partecipanti non sanno leggere, l'insegnante deve guidarli nella comprensione.</a:t>
            </a:r>
          </a:p>
          <a:p>
            <a:pPr hangingPunct="1">
              <a:lnSpc>
                <a:spcPct val="100000"/>
              </a:lnSpc>
            </a:pPr>
            <a:r>
              <a:rPr lang="it-IT" altLang="de-DE" sz="2400">
                <a:latin typeface="Calibri" panose="020F0502020204030204" pitchFamily="34" charset="0"/>
              </a:rPr>
              <a:t>Se i partecipanti hanno difficoltà a contare, devono allenarsi quindi c'è bisogno di più tempo o si può dividere il gruppo.</a:t>
            </a:r>
          </a:p>
          <a:p>
            <a:pPr hangingPunct="1">
              <a:lnSpc>
                <a:spcPct val="100000"/>
              </a:lnSpc>
            </a:pPr>
            <a:r>
              <a:rPr lang="it-IT" altLang="de-DE" sz="2400">
                <a:latin typeface="Calibri" panose="020F0502020204030204" pitchFamily="34" charset="0"/>
              </a:rPr>
              <a:t>Se i partecipanti hanno difficoltà a scrivere numeri, si deve dividere la lezione in due parti:  giocare e contare,  giocare e scrivere numeri.</a:t>
            </a:r>
          </a:p>
          <a:p>
            <a:pPr hangingPunct="1">
              <a:lnSpc>
                <a:spcPct val="100000"/>
              </a:lnSpc>
            </a:pPr>
            <a:r>
              <a:rPr lang="it-IT" altLang="de-DE" sz="2400">
                <a:latin typeface="Calibri" panose="020F0502020204030204" pitchFamily="34" charset="0"/>
              </a:rPr>
              <a:t>La lezione successiva consiste nel cercare un altro  gioco in cui i partecipanti devono contare fino a 9.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C645C6E7-6F0F-43CC-836C-9CB10E7F4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5" y="271463"/>
            <a:ext cx="72009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</a:pPr>
            <a:r>
              <a:rPr lang="it-IT" altLang="de-DE" sz="3200">
                <a:latin typeface="Calibri" panose="020F0502020204030204" pitchFamily="34" charset="0"/>
              </a:rPr>
              <a:t>1.1 Mulino (Gioco da Tavolo)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B4325A84-53FE-4CF4-BB35-9A3A8D527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88913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>
            <a:extLst>
              <a:ext uri="{FF2B5EF4-FFF2-40B4-BE49-F238E27FC236}">
                <a16:creationId xmlns:a16="http://schemas.microsoft.com/office/drawing/2014/main" id="{4466E1DC-5ED5-4B60-A15B-7502564DD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-3175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0A157F3B-0F15-4891-9961-F084EB3A1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00013"/>
            <a:ext cx="61277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id="{289566C0-9DC4-4F09-A390-F9162C921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88913"/>
            <a:ext cx="61277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47C2121A-C02F-45F3-BC7C-EF4E1FEBD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922338"/>
            <a:ext cx="61277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4C12A3D8-EE69-42D2-8408-8AD97D33E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50" y="1657350"/>
            <a:ext cx="61277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9B35D385-7099-4757-B9CB-BBAD0C574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354263"/>
            <a:ext cx="61277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9" name="Picture 7">
            <a:extLst>
              <a:ext uri="{FF2B5EF4-FFF2-40B4-BE49-F238E27FC236}">
                <a16:creationId xmlns:a16="http://schemas.microsoft.com/office/drawing/2014/main" id="{45A4EAF1-D05C-43B0-A0A6-E1E955A18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3060700"/>
            <a:ext cx="61277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BED1D721-E93D-4296-8EE3-87235D99A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744913"/>
            <a:ext cx="61277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1" name="Picture 9">
            <a:extLst>
              <a:ext uri="{FF2B5EF4-FFF2-40B4-BE49-F238E27FC236}">
                <a16:creationId xmlns:a16="http://schemas.microsoft.com/office/drawing/2014/main" id="{9EF2EF4D-8559-4771-B62B-826043502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421188"/>
            <a:ext cx="61277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id="{820DCDCB-F53C-4A1C-926F-39DC367DC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50" y="5126038"/>
            <a:ext cx="61277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3" name="Picture 11">
            <a:extLst>
              <a:ext uri="{FF2B5EF4-FFF2-40B4-BE49-F238E27FC236}">
                <a16:creationId xmlns:a16="http://schemas.microsoft.com/office/drawing/2014/main" id="{C2211986-F713-44EB-8E20-82395BA25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50" y="5802313"/>
            <a:ext cx="61277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4" name="Picture 12">
            <a:extLst>
              <a:ext uri="{FF2B5EF4-FFF2-40B4-BE49-F238E27FC236}">
                <a16:creationId xmlns:a16="http://schemas.microsoft.com/office/drawing/2014/main" id="{D78F0FE2-6891-4837-9C9F-141688D22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922338"/>
            <a:ext cx="61277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5" name="Picture 13">
            <a:extLst>
              <a:ext uri="{FF2B5EF4-FFF2-40B4-BE49-F238E27FC236}">
                <a16:creationId xmlns:a16="http://schemas.microsoft.com/office/drawing/2014/main" id="{BE02EBBA-AEB1-4082-A608-BE1272B12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587500"/>
            <a:ext cx="61277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6" name="Picture 14">
            <a:extLst>
              <a:ext uri="{FF2B5EF4-FFF2-40B4-BE49-F238E27FC236}">
                <a16:creationId xmlns:a16="http://schemas.microsoft.com/office/drawing/2014/main" id="{C694A97C-5E4D-423C-A944-3E3AD3797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2354263"/>
            <a:ext cx="61277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7" name="Picture 15">
            <a:extLst>
              <a:ext uri="{FF2B5EF4-FFF2-40B4-BE49-F238E27FC236}">
                <a16:creationId xmlns:a16="http://schemas.microsoft.com/office/drawing/2014/main" id="{782634F1-629A-4484-89A7-25E82821C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3052763"/>
            <a:ext cx="61277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8" name="Picture 16">
            <a:extLst>
              <a:ext uri="{FF2B5EF4-FFF2-40B4-BE49-F238E27FC236}">
                <a16:creationId xmlns:a16="http://schemas.microsoft.com/office/drawing/2014/main" id="{7C21BA61-F9D9-49D8-AAA7-289679857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3744913"/>
            <a:ext cx="61277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9" name="Picture 17">
            <a:extLst>
              <a:ext uri="{FF2B5EF4-FFF2-40B4-BE49-F238E27FC236}">
                <a16:creationId xmlns:a16="http://schemas.microsoft.com/office/drawing/2014/main" id="{669FF187-0D2D-4993-B713-4E76B29BE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4424363"/>
            <a:ext cx="61277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0" name="Picture 18">
            <a:extLst>
              <a:ext uri="{FF2B5EF4-FFF2-40B4-BE49-F238E27FC236}">
                <a16:creationId xmlns:a16="http://schemas.microsoft.com/office/drawing/2014/main" id="{3F24EDDD-700A-40B2-8AEE-3CC1DB545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5126038"/>
            <a:ext cx="61277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1" name="Picture 19">
            <a:extLst>
              <a:ext uri="{FF2B5EF4-FFF2-40B4-BE49-F238E27FC236}">
                <a16:creationId xmlns:a16="http://schemas.microsoft.com/office/drawing/2014/main" id="{69137622-01FF-41EB-8665-5E00B1F8A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5802313"/>
            <a:ext cx="61277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>
            <a:extLst>
              <a:ext uri="{FF2B5EF4-FFF2-40B4-BE49-F238E27FC236}">
                <a16:creationId xmlns:a16="http://schemas.microsoft.com/office/drawing/2014/main" id="{E421E39F-B387-4E80-B882-83684BEF7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238250"/>
            <a:ext cx="239712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DD101BD4-6CCB-49B2-9A35-260137E3E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14688"/>
            <a:ext cx="23971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3">
            <a:extLst>
              <a:ext uri="{FF2B5EF4-FFF2-40B4-BE49-F238E27FC236}">
                <a16:creationId xmlns:a16="http://schemas.microsoft.com/office/drawing/2014/main" id="{461CFF0D-DDD4-4AD8-BA43-6A4BEF02E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1127125"/>
            <a:ext cx="48958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it-IT" altLang="de-DE">
                <a:latin typeface="Calibri" panose="020F0502020204030204" pitchFamily="34" charset="0"/>
              </a:rPr>
              <a:t>Si inizia il gioco con 9 pedine per ogni giocatore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0BF9841D-E2BB-463E-9A1A-CA2B25B06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1774825"/>
            <a:ext cx="34004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it-IT" altLang="de-DE">
                <a:latin typeface="Calibri" panose="020F0502020204030204" pitchFamily="34" charset="0"/>
              </a:rPr>
              <a:t>Siamo sicuri che siano 9 pedine? SI</a:t>
            </a: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491BEE7D-6E98-4495-8C14-181BF001B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4450" y="2197100"/>
            <a:ext cx="5540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it-IT" altLang="de-DE">
                <a:solidFill>
                  <a:srgbClr val="000000"/>
                </a:solidFill>
                <a:latin typeface="Calibri" panose="020F0502020204030204" pitchFamily="34" charset="0"/>
              </a:rPr>
              <a:t>Yes!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64C9B65E-C300-42A8-8315-59829F95A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6050" y="2844800"/>
            <a:ext cx="45386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it-IT" altLang="de-DE">
                <a:latin typeface="Calibri" panose="020F0502020204030204" pitchFamily="34" charset="0"/>
              </a:rPr>
              <a:t>Contare le pedine e scrivere i numeri su di esse</a:t>
            </a:r>
          </a:p>
        </p:txBody>
      </p:sp>
      <p:pic>
        <p:nvPicPr>
          <p:cNvPr id="9223" name="Picture 7">
            <a:extLst>
              <a:ext uri="{FF2B5EF4-FFF2-40B4-BE49-F238E27FC236}">
                <a16:creationId xmlns:a16="http://schemas.microsoft.com/office/drawing/2014/main" id="{A5BAEE27-EEE4-4FCA-954B-C4D7D9F5B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657725"/>
            <a:ext cx="2397125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4" name="Rectangle 8">
            <a:extLst>
              <a:ext uri="{FF2B5EF4-FFF2-40B4-BE49-F238E27FC236}">
                <a16:creationId xmlns:a16="http://schemas.microsoft.com/office/drawing/2014/main" id="{852AA445-1790-4E65-A510-7D490C4F1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5563" y="4006850"/>
            <a:ext cx="4572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it-IT" altLang="de-DE">
                <a:latin typeface="Calibri" panose="020F0502020204030204" pitchFamily="34" charset="0"/>
              </a:rPr>
              <a:t>Dare a ciascuna pedina un numero iniziando da sinistra</a:t>
            </a:r>
          </a:p>
        </p:txBody>
      </p:sp>
      <p:sp>
        <p:nvSpPr>
          <p:cNvPr id="9225" name="Rectangle 9">
            <a:extLst>
              <a:ext uri="{FF2B5EF4-FFF2-40B4-BE49-F238E27FC236}">
                <a16:creationId xmlns:a16="http://schemas.microsoft.com/office/drawing/2014/main" id="{BDD0D73B-473C-422F-B6F4-4E914C3C0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500" y="4738688"/>
            <a:ext cx="45720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it-IT" altLang="de-DE">
                <a:latin typeface="Calibri" panose="020F0502020204030204" pitchFamily="34" charset="0"/>
              </a:rPr>
              <a:t>L'ultimo numero corrisponde al totale delle pedine. Quante sonole pedine?</a:t>
            </a:r>
          </a:p>
        </p:txBody>
      </p:sp>
      <p:sp>
        <p:nvSpPr>
          <p:cNvPr id="9226" name="Rectangle 10">
            <a:extLst>
              <a:ext uri="{FF2B5EF4-FFF2-40B4-BE49-F238E27FC236}">
                <a16:creationId xmlns:a16="http://schemas.microsoft.com/office/drawing/2014/main" id="{6F777202-B20B-4108-8F1E-0DB8CC225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500" y="5873750"/>
            <a:ext cx="457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it-IT" altLang="de-DE">
                <a:latin typeface="Calibri" panose="020F0502020204030204" pitchFamily="34" charset="0"/>
              </a:rPr>
              <a:t>Dare un numero ad ogni punto della linea</a:t>
            </a:r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id="{77B4272F-EBE5-40C1-99C1-76892EB8E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338" y="3286125"/>
            <a:ext cx="2257425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it-IT" altLang="de-DE">
                <a:latin typeface="Calibri" panose="020F0502020204030204" pitchFamily="34" charset="0"/>
              </a:rPr>
              <a:t>1  2  3  4  5  6  7  8  9</a:t>
            </a:r>
          </a:p>
          <a:p>
            <a:pPr hangingPunct="1">
              <a:lnSpc>
                <a:spcPct val="100000"/>
              </a:lnSpc>
            </a:pPr>
            <a:r>
              <a:rPr lang="it-IT" altLang="de-DE">
                <a:latin typeface="Calibri" panose="020F0502020204030204" pitchFamily="34" charset="0"/>
              </a:rPr>
              <a:t>L'ultimo numero è il 9 </a:t>
            </a:r>
          </a:p>
          <a:p>
            <a:pPr hangingPunct="1">
              <a:lnSpc>
                <a:spcPct val="100000"/>
              </a:lnSpc>
            </a:pPr>
            <a:endParaRPr lang="it-IT" altLang="de-DE">
              <a:latin typeface="Calibri" panose="020F0502020204030204" pitchFamily="34" charset="0"/>
            </a:endParaRPr>
          </a:p>
        </p:txBody>
      </p:sp>
      <p:sp>
        <p:nvSpPr>
          <p:cNvPr id="9228" name="Rectangle 12">
            <a:extLst>
              <a:ext uri="{FF2B5EF4-FFF2-40B4-BE49-F238E27FC236}">
                <a16:creationId xmlns:a16="http://schemas.microsoft.com/office/drawing/2014/main" id="{16234ACC-800A-420C-BEC7-1C68CBCAB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500" y="6238875"/>
            <a:ext cx="50196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it-IT" altLang="de-DE">
                <a:latin typeface="Calibri" panose="020F0502020204030204" pitchFamily="34" charset="0"/>
              </a:rPr>
              <a:t>Si ha così una linea dei numeri. I numeri sono ordinati da 1 a 9</a:t>
            </a:r>
          </a:p>
        </p:txBody>
      </p:sp>
      <p:pic>
        <p:nvPicPr>
          <p:cNvPr id="9229" name="Picture 13">
            <a:extLst>
              <a:ext uri="{FF2B5EF4-FFF2-40B4-BE49-F238E27FC236}">
                <a16:creationId xmlns:a16="http://schemas.microsoft.com/office/drawing/2014/main" id="{BE9C019B-0F4F-4879-9583-E98FDE432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3214688"/>
            <a:ext cx="2397125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30" name="Rectangle 14">
            <a:extLst>
              <a:ext uri="{FF2B5EF4-FFF2-40B4-BE49-F238E27FC236}">
                <a16:creationId xmlns:a16="http://schemas.microsoft.com/office/drawing/2014/main" id="{7D5E003D-BB6E-4116-A5E7-46737F9B5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0175" y="5384800"/>
            <a:ext cx="46212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it-IT" altLang="de-DE">
                <a:latin typeface="Calibri" panose="020F0502020204030204" pitchFamily="34" charset="0"/>
              </a:rPr>
              <a:t>9 – perchél'ultimo numero che si conta è il nove</a:t>
            </a:r>
          </a:p>
        </p:txBody>
      </p:sp>
      <p:pic>
        <p:nvPicPr>
          <p:cNvPr id="9231" name="Picture 15">
            <a:extLst>
              <a:ext uri="{FF2B5EF4-FFF2-40B4-BE49-F238E27FC236}">
                <a16:creationId xmlns:a16="http://schemas.microsoft.com/office/drawing/2014/main" id="{E304A7A1-8821-491C-AA24-D1172AC6A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668838"/>
            <a:ext cx="23971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2" name="Picture 16">
            <a:extLst>
              <a:ext uri="{FF2B5EF4-FFF2-40B4-BE49-F238E27FC236}">
                <a16:creationId xmlns:a16="http://schemas.microsoft.com/office/drawing/2014/main" id="{342F4CC9-AE03-4445-A922-135100060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908675"/>
            <a:ext cx="2397125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3" name="Picture 17">
            <a:extLst>
              <a:ext uri="{FF2B5EF4-FFF2-40B4-BE49-F238E27FC236}">
                <a16:creationId xmlns:a16="http://schemas.microsoft.com/office/drawing/2014/main" id="{21D127D3-21BC-46D9-A131-B2045E239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908675"/>
            <a:ext cx="2397125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4" name="Picture 18">
            <a:extLst>
              <a:ext uri="{FF2B5EF4-FFF2-40B4-BE49-F238E27FC236}">
                <a16:creationId xmlns:a16="http://schemas.microsoft.com/office/drawing/2014/main" id="{F9E0C78D-E33F-43A6-99CA-5E648F748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908675"/>
            <a:ext cx="2395537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5" name="Picture 19">
            <a:extLst>
              <a:ext uri="{FF2B5EF4-FFF2-40B4-BE49-F238E27FC236}">
                <a16:creationId xmlns:a16="http://schemas.microsoft.com/office/drawing/2014/main" id="{AE560DDB-8F67-4DED-8961-19F2B277B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908675"/>
            <a:ext cx="2397125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6" name="Picture 20">
            <a:extLst>
              <a:ext uri="{FF2B5EF4-FFF2-40B4-BE49-F238E27FC236}">
                <a16:creationId xmlns:a16="http://schemas.microsoft.com/office/drawing/2014/main" id="{765F8F1F-41D0-4E06-9AB6-E5D01F466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908675"/>
            <a:ext cx="2395537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7" name="Picture 21">
            <a:extLst>
              <a:ext uri="{FF2B5EF4-FFF2-40B4-BE49-F238E27FC236}">
                <a16:creationId xmlns:a16="http://schemas.microsoft.com/office/drawing/2014/main" id="{A639F2BA-12C8-4E06-AA62-65D836686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908675"/>
            <a:ext cx="2395537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8" name="Picture 22">
            <a:extLst>
              <a:ext uri="{FF2B5EF4-FFF2-40B4-BE49-F238E27FC236}">
                <a16:creationId xmlns:a16="http://schemas.microsoft.com/office/drawing/2014/main" id="{436C94F1-462B-41D2-BCF6-A6D7FAB78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908675"/>
            <a:ext cx="2397125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9" name="Picture 23">
            <a:extLst>
              <a:ext uri="{FF2B5EF4-FFF2-40B4-BE49-F238E27FC236}">
                <a16:creationId xmlns:a16="http://schemas.microsoft.com/office/drawing/2014/main" id="{BD9185E3-5A22-4676-9336-5D01E2825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908675"/>
            <a:ext cx="2395537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0" name="Picture 24">
            <a:extLst>
              <a:ext uri="{FF2B5EF4-FFF2-40B4-BE49-F238E27FC236}">
                <a16:creationId xmlns:a16="http://schemas.microsoft.com/office/drawing/2014/main" id="{0AC8FCC0-7090-4379-BB54-70BFD2FC6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908675"/>
            <a:ext cx="2397125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1" name="Picture 25">
            <a:extLst>
              <a:ext uri="{FF2B5EF4-FFF2-40B4-BE49-F238E27FC236}">
                <a16:creationId xmlns:a16="http://schemas.microsoft.com/office/drawing/2014/main" id="{8ECE5E4D-DB0F-4C36-BFFB-EE284AC6A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908675"/>
            <a:ext cx="2395537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42" name="Rectangle 26">
            <a:extLst>
              <a:ext uri="{FF2B5EF4-FFF2-40B4-BE49-F238E27FC236}">
                <a16:creationId xmlns:a16="http://schemas.microsoft.com/office/drawing/2014/main" id="{981EAF25-8433-492C-9EC8-06A06C134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5" y="271463"/>
            <a:ext cx="72009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</a:pPr>
            <a:r>
              <a:rPr lang="it-IT" altLang="de-DE" sz="3200">
                <a:latin typeface="Calibri" panose="020F0502020204030204" pitchFamily="34" charset="0"/>
              </a:rPr>
              <a:t>1.1 Mulino (Gioco da Tavolo)</a:t>
            </a:r>
          </a:p>
        </p:txBody>
      </p:sp>
      <p:pic>
        <p:nvPicPr>
          <p:cNvPr id="9243" name="Picture 27">
            <a:extLst>
              <a:ext uri="{FF2B5EF4-FFF2-40B4-BE49-F238E27FC236}">
                <a16:creationId xmlns:a16="http://schemas.microsoft.com/office/drawing/2014/main" id="{29CED104-8340-4BB2-95BE-9B6E37F45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88913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AF5A178B-DD1C-4504-A2CA-C0DB4DA4B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01613"/>
            <a:ext cx="73437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it-IT" altLang="de-DE" b="1">
                <a:latin typeface="Calibri" panose="020F0502020204030204" pitchFamily="34" charset="0"/>
              </a:rPr>
              <a:t>Il risultato è: giocare e imparare più facilmente la matematica.</a:t>
            </a:r>
          </a:p>
          <a:p>
            <a:pPr algn="ctr"/>
            <a:r>
              <a:rPr lang="it-IT" altLang="de-DE">
                <a:latin typeface="Calibri" panose="020F0502020204030204" pitchFamily="34" charset="0"/>
              </a:rPr>
              <a:t>Il nostro sito web di progetto ti aiuterà: www.math-games.eu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574C16E3-F647-477E-81E9-16B80EC27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801688"/>
            <a:ext cx="6029325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Microsoft Office PowerPoint</Application>
  <PresentationFormat>Bildschirmpräsentation (4:3)</PresentationFormat>
  <Paragraphs>44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17" baseType="lpstr">
      <vt:lpstr>Times New Roman</vt:lpstr>
      <vt:lpstr>Calibri</vt:lpstr>
      <vt:lpstr>Microsoft YaHei</vt:lpstr>
      <vt:lpstr>Arial</vt:lpstr>
      <vt:lpstr>Arial Unicode MS</vt:lpstr>
      <vt:lpstr>Wingdings</vt:lpstr>
      <vt:lpstr>+mn-lt</vt:lpstr>
      <vt:lpstr>+mn-ea</vt:lpstr>
      <vt:lpstr>Office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Roland Schneidt</cp:lastModifiedBy>
  <cp:revision>1</cp:revision>
  <cp:lastPrinted>1601-01-01T00:00:00Z</cp:lastPrinted>
  <dcterms:created xsi:type="dcterms:W3CDTF">1601-01-01T00:00:00Z</dcterms:created>
  <dcterms:modified xsi:type="dcterms:W3CDTF">2018-01-17T13:27:32Z</dcterms:modified>
</cp:coreProperties>
</file>